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60" r:id="rId4"/>
    <p:sldId id="261" r:id="rId5"/>
    <p:sldId id="258" r:id="rId6"/>
    <p:sldId id="262" r:id="rId7"/>
    <p:sldId id="263" r:id="rId8"/>
    <p:sldId id="259"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E0F6031-99BB-4491-A825-5790DDE5E5C0}" type="datetimeFigureOut">
              <a:rPr lang="en-US" smtClean="0"/>
              <a:pPr/>
              <a:t>8/10/2009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E80A004-E7AA-4BF7-A1F0-73438EB534B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E0F6031-99BB-4491-A825-5790DDE5E5C0}" type="datetimeFigureOut">
              <a:rPr lang="en-US" smtClean="0"/>
              <a:pPr/>
              <a:t>8/10/2009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E80A004-E7AA-4BF7-A1F0-73438EB534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E0F6031-99BB-4491-A825-5790DDE5E5C0}" type="datetimeFigureOut">
              <a:rPr lang="en-US" smtClean="0"/>
              <a:pPr/>
              <a:t>8/10/2009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E80A004-E7AA-4BF7-A1F0-73438EB534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E0F6031-99BB-4491-A825-5790DDE5E5C0}" type="datetimeFigureOut">
              <a:rPr lang="en-US" smtClean="0"/>
              <a:pPr/>
              <a:t>8/10/2009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E80A004-E7AA-4BF7-A1F0-73438EB534B3}"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E0F6031-99BB-4491-A825-5790DDE5E5C0}" type="datetimeFigureOut">
              <a:rPr lang="en-US" smtClean="0"/>
              <a:pPr/>
              <a:t>8/10/2009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E80A004-E7AA-4BF7-A1F0-73438EB534B3}"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E0F6031-99BB-4491-A825-5790DDE5E5C0}" type="datetimeFigureOut">
              <a:rPr lang="en-US" smtClean="0"/>
              <a:pPr/>
              <a:t>8/10/2009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E80A004-E7AA-4BF7-A1F0-73438EB534B3}"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E0F6031-99BB-4491-A825-5790DDE5E5C0}" type="datetimeFigureOut">
              <a:rPr lang="en-US" smtClean="0"/>
              <a:pPr/>
              <a:t>8/10/2009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E80A004-E7AA-4BF7-A1F0-73438EB534B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E0F6031-99BB-4491-A825-5790DDE5E5C0}" type="datetimeFigureOut">
              <a:rPr lang="en-US" smtClean="0"/>
              <a:pPr/>
              <a:t>8/10/2009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E80A004-E7AA-4BF7-A1F0-73438EB534B3}"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E0F6031-99BB-4491-A825-5790DDE5E5C0}" type="datetimeFigureOut">
              <a:rPr lang="en-US" smtClean="0"/>
              <a:pPr/>
              <a:t>8/10/2009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E80A004-E7AA-4BF7-A1F0-73438EB534B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6E0F6031-99BB-4491-A825-5790DDE5E5C0}" type="datetimeFigureOut">
              <a:rPr lang="en-US" smtClean="0"/>
              <a:pPr/>
              <a:t>8/10/2009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E80A004-E7AA-4BF7-A1F0-73438EB534B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E0F6031-99BB-4491-A825-5790DDE5E5C0}" type="datetimeFigureOut">
              <a:rPr lang="en-US" smtClean="0"/>
              <a:pPr/>
              <a:t>8/10/2009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E80A004-E7AA-4BF7-A1F0-73438EB534B3}"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E0F6031-99BB-4491-A825-5790DDE5E5C0}" type="datetimeFigureOut">
              <a:rPr lang="en-US" smtClean="0"/>
              <a:pPr/>
              <a:t>8/10/2009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E80A004-E7AA-4BF7-A1F0-73438EB534B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ToTLE</a:t>
            </a:r>
            <a:r>
              <a:rPr lang="en-US" dirty="0" smtClean="0"/>
              <a:t> Janesville</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solidFill>
                  <a:srgbClr val="FF0000"/>
                </a:solidFill>
              </a:rPr>
              <a:t>To</a:t>
            </a:r>
            <a:r>
              <a:rPr lang="en-US" dirty="0" smtClean="0"/>
              <a:t>gether </a:t>
            </a:r>
            <a:r>
              <a:rPr lang="en-US" dirty="0" smtClean="0">
                <a:solidFill>
                  <a:srgbClr val="FF0000"/>
                </a:solidFill>
              </a:rPr>
              <a:t>T</a:t>
            </a:r>
            <a:r>
              <a:rPr lang="en-US" dirty="0" smtClean="0"/>
              <a:t>wenty-first Century </a:t>
            </a:r>
            <a:r>
              <a:rPr lang="en-US" dirty="0" smtClean="0">
                <a:solidFill>
                  <a:srgbClr val="FF0000"/>
                </a:solidFill>
              </a:rPr>
              <a:t>L</a:t>
            </a:r>
            <a:r>
              <a:rPr lang="en-US" dirty="0" smtClean="0"/>
              <a:t>earning </a:t>
            </a:r>
            <a:r>
              <a:rPr lang="en-US" dirty="0" smtClean="0">
                <a:solidFill>
                  <a:srgbClr val="FF0000"/>
                </a:solidFill>
              </a:rPr>
              <a:t>E</a:t>
            </a:r>
            <a:r>
              <a:rPr lang="en-US" dirty="0" smtClean="0"/>
              <a:t>nvironment </a:t>
            </a:r>
          </a:p>
          <a:p>
            <a:r>
              <a:rPr lang="en-US" dirty="0" smtClean="0"/>
              <a:t>Washington Elementary Federal Grant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Video Cameras and </a:t>
            </a:r>
            <a:r>
              <a:rPr lang="en-US" dirty="0" smtClean="0"/>
              <a:t>USB </a:t>
            </a:r>
            <a:r>
              <a:rPr lang="en-US" dirty="0" err="1" smtClean="0"/>
              <a:t>jumpdrives</a:t>
            </a:r>
            <a:endParaRPr lang="en-US" dirty="0" smtClean="0"/>
          </a:p>
          <a:p>
            <a:endParaRPr lang="en-US" dirty="0" smtClean="0"/>
          </a:p>
          <a:p>
            <a:r>
              <a:rPr lang="en-US" dirty="0" smtClean="0"/>
              <a:t>Critical Friends</a:t>
            </a:r>
          </a:p>
          <a:p>
            <a:endParaRPr lang="en-US" dirty="0"/>
          </a:p>
          <a:p>
            <a:r>
              <a:rPr lang="en-US" dirty="0" smtClean="0"/>
              <a:t>Quarterly updates to DPI</a:t>
            </a:r>
          </a:p>
          <a:p>
            <a:endParaRPr lang="en-US" dirty="0"/>
          </a:p>
          <a:p>
            <a:r>
              <a:rPr lang="en-US" dirty="0" smtClean="0"/>
              <a:t>Grant Evaluator – Sharon Webb – CESA 2</a:t>
            </a:r>
            <a:endParaRPr lang="en-US" dirty="0"/>
          </a:p>
        </p:txBody>
      </p:sp>
      <p:sp>
        <p:nvSpPr>
          <p:cNvPr id="2" name="Title 1"/>
          <p:cNvSpPr>
            <a:spLocks noGrp="1"/>
          </p:cNvSpPr>
          <p:nvPr>
            <p:ph type="title"/>
          </p:nvPr>
        </p:nvSpPr>
        <p:spPr/>
        <p:txBody>
          <a:bodyPr/>
          <a:lstStyle/>
          <a:p>
            <a:r>
              <a:rPr lang="en-US" dirty="0" smtClean="0"/>
              <a:t>Monitoring and Evaluation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lstStyle/>
          <a:p>
            <a:r>
              <a:rPr lang="en-US" dirty="0" smtClean="0"/>
              <a:t>Questions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latin typeface="Arial" pitchFamily="34" charset="0"/>
                <a:cs typeface="Arial" pitchFamily="34" charset="0"/>
              </a:rPr>
              <a:t>By </a:t>
            </a:r>
            <a:r>
              <a:rPr lang="en-US" dirty="0">
                <a:latin typeface="Arial" pitchFamily="34" charset="0"/>
                <a:cs typeface="Arial" pitchFamily="34" charset="0"/>
              </a:rPr>
              <a:t>using technology as a learning tool, students in third and fourth grade gain proficiency in the MAP tests, Wisconsin’s Model Academic Standards for Information and Technology Literacy and in 21</a:t>
            </a:r>
            <a:r>
              <a:rPr lang="en-US" baseline="30000" dirty="0">
                <a:latin typeface="Arial" pitchFamily="34" charset="0"/>
                <a:cs typeface="Arial" pitchFamily="34" charset="0"/>
              </a:rPr>
              <a:t>st</a:t>
            </a:r>
            <a:r>
              <a:rPr lang="en-US" dirty="0">
                <a:latin typeface="Arial" pitchFamily="34" charset="0"/>
                <a:cs typeface="Arial" pitchFamily="34" charset="0"/>
              </a:rPr>
              <a:t> Century Skills, with an emphasis on collaboration, problem solving, inquiry, information, communication and technology literacy skills as defined by the 21</a:t>
            </a:r>
            <a:r>
              <a:rPr lang="en-US" baseline="30000" dirty="0">
                <a:latin typeface="Arial" pitchFamily="34" charset="0"/>
                <a:cs typeface="Arial" pitchFamily="34" charset="0"/>
              </a:rPr>
              <a:t>st</a:t>
            </a:r>
            <a:r>
              <a:rPr lang="en-US" dirty="0">
                <a:latin typeface="Arial" pitchFamily="34" charset="0"/>
                <a:cs typeface="Arial" pitchFamily="34" charset="0"/>
              </a:rPr>
              <a:t> Century Skills Partnership.</a:t>
            </a:r>
          </a:p>
        </p:txBody>
      </p:sp>
      <p:sp>
        <p:nvSpPr>
          <p:cNvPr id="2" name="Title 1"/>
          <p:cNvSpPr>
            <a:spLocks noGrp="1"/>
          </p:cNvSpPr>
          <p:nvPr>
            <p:ph type="title"/>
          </p:nvPr>
        </p:nvSpPr>
        <p:spPr/>
        <p:txBody>
          <a:bodyPr/>
          <a:lstStyle/>
          <a:p>
            <a:r>
              <a:rPr lang="en-US" dirty="0" smtClean="0"/>
              <a:t>Goal 1</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b="1" dirty="0">
                <a:latin typeface="Arial" pitchFamily="34" charset="0"/>
                <a:cs typeface="Arial" pitchFamily="34" charset="0"/>
              </a:rPr>
              <a:t>Objective </a:t>
            </a:r>
            <a:r>
              <a:rPr lang="en-US" b="1" dirty="0" smtClean="0">
                <a:latin typeface="Arial" pitchFamily="34" charset="0"/>
                <a:cs typeface="Arial" pitchFamily="34" charset="0"/>
              </a:rPr>
              <a:t>1.a: </a:t>
            </a:r>
            <a:r>
              <a:rPr lang="en-US" dirty="0">
                <a:latin typeface="Arial" pitchFamily="34" charset="0"/>
                <a:cs typeface="Arial" pitchFamily="34" charset="0"/>
              </a:rPr>
              <a:t>Because students </a:t>
            </a:r>
            <a:r>
              <a:rPr lang="en-US" dirty="0" smtClean="0">
                <a:latin typeface="Arial" pitchFamily="34" charset="0"/>
                <a:cs typeface="Arial" pitchFamily="34" charset="0"/>
              </a:rPr>
              <a:t>in third and fourth grade will </a:t>
            </a:r>
            <a:r>
              <a:rPr lang="en-US" dirty="0">
                <a:latin typeface="Arial" pitchFamily="34" charset="0"/>
                <a:cs typeface="Arial" pitchFamily="34" charset="0"/>
              </a:rPr>
              <a:t>be using technology as a learning tool during problem-based learning </a:t>
            </a:r>
            <a:r>
              <a:rPr lang="en-US" dirty="0" smtClean="0">
                <a:latin typeface="Arial" pitchFamily="34" charset="0"/>
                <a:cs typeface="Arial" pitchFamily="34" charset="0"/>
              </a:rPr>
              <a:t>projects they</a:t>
            </a:r>
            <a:r>
              <a:rPr lang="en-US" b="1" dirty="0" smtClean="0">
                <a:latin typeface="Arial" pitchFamily="34" charset="0"/>
                <a:cs typeface="Arial" pitchFamily="34" charset="0"/>
              </a:rPr>
              <a:t> </a:t>
            </a:r>
            <a:r>
              <a:rPr lang="en-US" dirty="0" smtClean="0">
                <a:latin typeface="Arial" pitchFamily="34" charset="0"/>
                <a:cs typeface="Arial" pitchFamily="34" charset="0"/>
              </a:rPr>
              <a:t>will show progress in reaching their projected target growth in </a:t>
            </a:r>
            <a:r>
              <a:rPr lang="en-US" dirty="0">
                <a:latin typeface="Arial" pitchFamily="34" charset="0"/>
                <a:cs typeface="Arial" pitchFamily="34" charset="0"/>
              </a:rPr>
              <a:t>the </a:t>
            </a:r>
            <a:r>
              <a:rPr lang="en-US" dirty="0" smtClean="0">
                <a:latin typeface="Arial" pitchFamily="34" charset="0"/>
                <a:cs typeface="Arial" pitchFamily="34" charset="0"/>
              </a:rPr>
              <a:t>Reading and Language Arts sections of the spring </a:t>
            </a:r>
            <a:r>
              <a:rPr lang="en-US" dirty="0">
                <a:latin typeface="Arial" pitchFamily="34" charset="0"/>
                <a:cs typeface="Arial" pitchFamily="34" charset="0"/>
              </a:rPr>
              <a:t>2010 MAP as compared to their scores from Spring 2009. </a:t>
            </a:r>
          </a:p>
          <a:p>
            <a:pPr>
              <a:buNone/>
            </a:pPr>
            <a:r>
              <a:rPr lang="en-US" dirty="0">
                <a:latin typeface="Arial" pitchFamily="34" charset="0"/>
                <a:cs typeface="Arial" pitchFamily="34" charset="0"/>
              </a:rPr>
              <a:t> </a:t>
            </a:r>
          </a:p>
          <a:p>
            <a:r>
              <a:rPr lang="en-US" b="1" dirty="0" smtClean="0">
                <a:latin typeface="Arial" pitchFamily="34" charset="0"/>
                <a:cs typeface="Arial" pitchFamily="34" charset="0"/>
              </a:rPr>
              <a:t>Objective </a:t>
            </a:r>
            <a:r>
              <a:rPr lang="en-US" b="1" dirty="0" smtClean="0">
                <a:latin typeface="Arial" pitchFamily="34" charset="0"/>
                <a:cs typeface="Arial" pitchFamily="34" charset="0"/>
              </a:rPr>
              <a:t>1.b: </a:t>
            </a:r>
            <a:r>
              <a:rPr lang="en-US" dirty="0" smtClean="0">
                <a:latin typeface="Arial" pitchFamily="34" charset="0"/>
                <a:cs typeface="Arial" pitchFamily="34" charset="0"/>
              </a:rPr>
              <a:t>Students </a:t>
            </a:r>
            <a:r>
              <a:rPr lang="en-US" dirty="0">
                <a:latin typeface="Arial" pitchFamily="34" charset="0"/>
                <a:cs typeface="Arial" pitchFamily="34" charset="0"/>
              </a:rPr>
              <a:t>will also </a:t>
            </a:r>
            <a:r>
              <a:rPr lang="en-US" dirty="0" smtClean="0">
                <a:latin typeface="Arial" pitchFamily="34" charset="0"/>
                <a:cs typeface="Arial" pitchFamily="34" charset="0"/>
              </a:rPr>
              <a:t>increase </a:t>
            </a:r>
            <a:r>
              <a:rPr lang="en-US" dirty="0" smtClean="0">
                <a:latin typeface="Arial" pitchFamily="34" charset="0"/>
                <a:cs typeface="Arial" pitchFamily="34" charset="0"/>
              </a:rPr>
              <a:t>their 21</a:t>
            </a:r>
            <a:r>
              <a:rPr lang="en-US" baseline="30000" dirty="0" smtClean="0">
                <a:latin typeface="Arial" pitchFamily="34" charset="0"/>
                <a:cs typeface="Arial" pitchFamily="34" charset="0"/>
              </a:rPr>
              <a:t>st</a:t>
            </a:r>
            <a:r>
              <a:rPr lang="en-US" dirty="0" smtClean="0">
                <a:latin typeface="Arial" pitchFamily="34" charset="0"/>
                <a:cs typeface="Arial" pitchFamily="34" charset="0"/>
              </a:rPr>
              <a:t> Century Skills proficiency </a:t>
            </a:r>
            <a:r>
              <a:rPr lang="en-US" dirty="0" smtClean="0">
                <a:latin typeface="Arial" pitchFamily="34" charset="0"/>
                <a:cs typeface="Arial" pitchFamily="34" charset="0"/>
              </a:rPr>
              <a:t>as </a:t>
            </a:r>
            <a:r>
              <a:rPr lang="en-US" dirty="0">
                <a:latin typeface="Arial" pitchFamily="34" charset="0"/>
                <a:cs typeface="Arial" pitchFamily="34" charset="0"/>
              </a:rPr>
              <a:t>measured by </a:t>
            </a:r>
            <a:r>
              <a:rPr lang="en-US" dirty="0" smtClean="0">
                <a:latin typeface="Arial" pitchFamily="34" charset="0"/>
                <a:cs typeface="Arial" pitchFamily="34" charset="0"/>
              </a:rPr>
              <a:t>a researched-based </a:t>
            </a:r>
            <a:r>
              <a:rPr lang="en-US" dirty="0">
                <a:latin typeface="Arial" pitchFamily="34" charset="0"/>
                <a:cs typeface="Arial" pitchFamily="34" charset="0"/>
              </a:rPr>
              <a:t>locally designed </a:t>
            </a:r>
            <a:r>
              <a:rPr lang="en-US" dirty="0" smtClean="0">
                <a:latin typeface="Arial" pitchFamily="34" charset="0"/>
                <a:cs typeface="Arial" pitchFamily="34" charset="0"/>
              </a:rPr>
              <a:t>assessment. </a:t>
            </a:r>
            <a:endParaRPr lang="en-US" dirty="0">
              <a:latin typeface="Arial" pitchFamily="34" charset="0"/>
              <a:cs typeface="Arial" pitchFamily="34" charset="0"/>
            </a:endParaRPr>
          </a:p>
          <a:p>
            <a:endParaRPr lang="en-US" dirty="0"/>
          </a:p>
          <a:p>
            <a:endParaRPr lang="en-US" dirty="0"/>
          </a:p>
        </p:txBody>
      </p:sp>
      <p:sp>
        <p:nvSpPr>
          <p:cNvPr id="2" name="Title 1"/>
          <p:cNvSpPr>
            <a:spLocks noGrp="1"/>
          </p:cNvSpPr>
          <p:nvPr>
            <p:ph type="title"/>
          </p:nvPr>
        </p:nvSpPr>
        <p:spPr/>
        <p:txBody>
          <a:bodyPr/>
          <a:lstStyle/>
          <a:p>
            <a:r>
              <a:rPr lang="en-US" dirty="0" smtClean="0"/>
              <a:t>Objectives Goal 1</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dirty="0" smtClean="0">
                <a:latin typeface="Arial" pitchFamily="34" charset="0"/>
                <a:cs typeface="Arial" pitchFamily="34" charset="0"/>
              </a:rPr>
              <a:t>Objective </a:t>
            </a:r>
            <a:r>
              <a:rPr lang="en-US" b="1" dirty="0" smtClean="0">
                <a:latin typeface="Arial" pitchFamily="34" charset="0"/>
                <a:cs typeface="Arial" pitchFamily="34" charset="0"/>
              </a:rPr>
              <a:t>1.c: </a:t>
            </a:r>
            <a:r>
              <a:rPr lang="en-US" dirty="0" smtClean="0">
                <a:latin typeface="Arial" pitchFamily="34" charset="0"/>
                <a:cs typeface="Arial" pitchFamily="34" charset="0"/>
              </a:rPr>
              <a:t>Students will demonstrate increased comprehension skills 3 times throughout the year as determined by an individual reading assessment inventory.</a:t>
            </a:r>
          </a:p>
          <a:p>
            <a:endParaRPr lang="en-US" dirty="0" smtClean="0">
              <a:latin typeface="Arial" pitchFamily="34" charset="0"/>
              <a:cs typeface="Arial" pitchFamily="34" charset="0"/>
            </a:endParaRPr>
          </a:p>
          <a:p>
            <a:r>
              <a:rPr lang="en-US" b="1" dirty="0" smtClean="0">
                <a:latin typeface="Arial" pitchFamily="34" charset="0"/>
                <a:cs typeface="Arial" pitchFamily="34" charset="0"/>
              </a:rPr>
              <a:t>Objective </a:t>
            </a:r>
            <a:r>
              <a:rPr lang="en-US" b="1" dirty="0" smtClean="0">
                <a:latin typeface="Arial" pitchFamily="34" charset="0"/>
                <a:cs typeface="Arial" pitchFamily="34" charset="0"/>
              </a:rPr>
              <a:t>1.d: </a:t>
            </a:r>
            <a:r>
              <a:rPr lang="en-US" dirty="0" smtClean="0">
                <a:latin typeface="Arial" pitchFamily="34" charset="0"/>
                <a:cs typeface="Arial" pitchFamily="34" charset="0"/>
              </a:rPr>
              <a:t>All students will be given the opportunity to demonstrate their questioning proficiency, content knowledge, information, communication and technology skills with a project they design using technology at a Spring 2010 21</a:t>
            </a:r>
            <a:r>
              <a:rPr lang="en-US" baseline="30000" dirty="0" smtClean="0">
                <a:latin typeface="Arial" pitchFamily="34" charset="0"/>
                <a:cs typeface="Arial" pitchFamily="34" charset="0"/>
              </a:rPr>
              <a:t>st</a:t>
            </a:r>
            <a:r>
              <a:rPr lang="en-US" dirty="0" smtClean="0">
                <a:latin typeface="Arial" pitchFamily="34" charset="0"/>
                <a:cs typeface="Arial" pitchFamily="34" charset="0"/>
              </a:rPr>
              <a:t> Century Learning Expo. Minimum of 75% of the 3</a:t>
            </a:r>
            <a:r>
              <a:rPr lang="en-US" baseline="30000" dirty="0" smtClean="0">
                <a:latin typeface="Arial" pitchFamily="34" charset="0"/>
                <a:cs typeface="Arial" pitchFamily="34" charset="0"/>
              </a:rPr>
              <a:t>rd</a:t>
            </a:r>
            <a:r>
              <a:rPr lang="en-US" dirty="0" smtClean="0">
                <a:latin typeface="Arial" pitchFamily="34" charset="0"/>
                <a:cs typeface="Arial" pitchFamily="34" charset="0"/>
              </a:rPr>
              <a:t> and 4</a:t>
            </a:r>
            <a:r>
              <a:rPr lang="en-US" baseline="30000" dirty="0" smtClean="0">
                <a:latin typeface="Arial" pitchFamily="34" charset="0"/>
                <a:cs typeface="Arial" pitchFamily="34" charset="0"/>
              </a:rPr>
              <a:t>th</a:t>
            </a:r>
            <a:r>
              <a:rPr lang="en-US" dirty="0" smtClean="0">
                <a:latin typeface="Arial" pitchFamily="34" charset="0"/>
                <a:cs typeface="Arial" pitchFamily="34" charset="0"/>
              </a:rPr>
              <a:t> grade students will participate in the Expo.</a:t>
            </a:r>
          </a:p>
          <a:p>
            <a:endParaRPr lang="en-US" dirty="0"/>
          </a:p>
        </p:txBody>
      </p:sp>
      <p:sp>
        <p:nvSpPr>
          <p:cNvPr id="2" name="Title 1"/>
          <p:cNvSpPr>
            <a:spLocks noGrp="1"/>
          </p:cNvSpPr>
          <p:nvPr>
            <p:ph type="title"/>
          </p:nvPr>
        </p:nvSpPr>
        <p:spPr/>
        <p:txBody>
          <a:bodyPr/>
          <a:lstStyle/>
          <a:p>
            <a:r>
              <a:rPr lang="en-US" dirty="0" smtClean="0"/>
              <a:t>Objectives Goal 1 cont.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latin typeface="Arial" pitchFamily="34" charset="0"/>
                <a:cs typeface="Arial" pitchFamily="34" charset="0"/>
              </a:rPr>
              <a:t>All teachers in the target group </a:t>
            </a:r>
            <a:r>
              <a:rPr lang="en-US" b="1" dirty="0">
                <a:latin typeface="Arial" pitchFamily="34" charset="0"/>
                <a:cs typeface="Arial" pitchFamily="34" charset="0"/>
              </a:rPr>
              <a:t>[Principal, four 3</a:t>
            </a:r>
            <a:r>
              <a:rPr lang="en-US" b="1" baseline="30000" dirty="0">
                <a:latin typeface="Arial" pitchFamily="34" charset="0"/>
                <a:cs typeface="Arial" pitchFamily="34" charset="0"/>
              </a:rPr>
              <a:t>rd</a:t>
            </a:r>
            <a:r>
              <a:rPr lang="en-US" b="1" dirty="0">
                <a:latin typeface="Arial" pitchFamily="34" charset="0"/>
                <a:cs typeface="Arial" pitchFamily="34" charset="0"/>
              </a:rPr>
              <a:t> and four 4</a:t>
            </a:r>
            <a:r>
              <a:rPr lang="en-US" b="1" baseline="30000" dirty="0">
                <a:latin typeface="Arial" pitchFamily="34" charset="0"/>
                <a:cs typeface="Arial" pitchFamily="34" charset="0"/>
              </a:rPr>
              <a:t>th</a:t>
            </a:r>
            <a:r>
              <a:rPr lang="en-US" b="1" dirty="0">
                <a:latin typeface="Arial" pitchFamily="34" charset="0"/>
                <a:cs typeface="Arial" pitchFamily="34" charset="0"/>
              </a:rPr>
              <a:t> grade teachers, Learning Disability teachers (2), ELL teacher (1), Gifted and Talented Advocate (1), Learning Support Teacher (1) Library Media Specialist (1)]</a:t>
            </a:r>
            <a:r>
              <a:rPr lang="en-US" dirty="0">
                <a:latin typeface="Arial" pitchFamily="34" charset="0"/>
                <a:cs typeface="Arial" pitchFamily="34" charset="0"/>
              </a:rPr>
              <a:t> will participate in a 21</a:t>
            </a:r>
            <a:r>
              <a:rPr lang="en-US" baseline="30000" dirty="0">
                <a:latin typeface="Arial" pitchFamily="34" charset="0"/>
                <a:cs typeface="Arial" pitchFamily="34" charset="0"/>
              </a:rPr>
              <a:t>st</a:t>
            </a:r>
            <a:r>
              <a:rPr lang="en-US" dirty="0">
                <a:latin typeface="Arial" pitchFamily="34" charset="0"/>
                <a:cs typeface="Arial" pitchFamily="34" charset="0"/>
              </a:rPr>
              <a:t> Century Skills/Problem Based Learning Symposium and as a result design collaborative science and social studies units that will integrate </a:t>
            </a:r>
            <a:r>
              <a:rPr lang="en-US" dirty="0" smtClean="0">
                <a:latin typeface="Arial" pitchFamily="34" charset="0"/>
                <a:cs typeface="Arial" pitchFamily="34" charset="0"/>
              </a:rPr>
              <a:t>higher level </a:t>
            </a:r>
            <a:r>
              <a:rPr lang="en-US" dirty="0" smtClean="0">
                <a:latin typeface="Arial" pitchFamily="34" charset="0"/>
                <a:cs typeface="Arial" pitchFamily="34" charset="0"/>
              </a:rPr>
              <a:t>thinking questions </a:t>
            </a:r>
            <a:r>
              <a:rPr lang="en-US" dirty="0" smtClean="0">
                <a:latin typeface="Arial" pitchFamily="34" charset="0"/>
                <a:cs typeface="Arial" pitchFamily="34" charset="0"/>
              </a:rPr>
              <a:t>with </a:t>
            </a:r>
            <a:r>
              <a:rPr lang="en-US" dirty="0">
                <a:latin typeface="Arial" pitchFamily="34" charset="0"/>
                <a:cs typeface="Arial" pitchFamily="34" charset="0"/>
              </a:rPr>
              <a:t>targeted 21</a:t>
            </a:r>
            <a:r>
              <a:rPr lang="en-US" baseline="30000" dirty="0">
                <a:latin typeface="Arial" pitchFamily="34" charset="0"/>
                <a:cs typeface="Arial" pitchFamily="34" charset="0"/>
              </a:rPr>
              <a:t>st</a:t>
            </a:r>
            <a:r>
              <a:rPr lang="en-US" dirty="0">
                <a:latin typeface="Arial" pitchFamily="34" charset="0"/>
                <a:cs typeface="Arial" pitchFamily="34" charset="0"/>
              </a:rPr>
              <a:t> Century Skills and UDL Principles into the existing standards-based curriculum</a:t>
            </a:r>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2" name="Title 1"/>
          <p:cNvSpPr>
            <a:spLocks noGrp="1"/>
          </p:cNvSpPr>
          <p:nvPr>
            <p:ph type="title"/>
          </p:nvPr>
        </p:nvSpPr>
        <p:spPr/>
        <p:txBody>
          <a:bodyPr/>
          <a:lstStyle/>
          <a:p>
            <a:r>
              <a:rPr lang="en-US" dirty="0" smtClean="0"/>
              <a:t>Goal 2</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dirty="0"/>
              <a:t>Objective 2.a </a:t>
            </a:r>
            <a:r>
              <a:rPr lang="en-US" dirty="0"/>
              <a:t>100% of the</a:t>
            </a:r>
            <a:r>
              <a:rPr lang="en-US" b="1" dirty="0"/>
              <a:t> </a:t>
            </a:r>
            <a:r>
              <a:rPr lang="en-US" dirty="0"/>
              <a:t>teachers will increase their use of technology as a teaching and learning tool and </a:t>
            </a:r>
            <a:r>
              <a:rPr lang="en-US" b="1" dirty="0"/>
              <a:t>advance upward on the Technology and Learning Spectrum as measured by the Technology and Learning: Administrator and Staff Self-Assessment Rubric</a:t>
            </a:r>
            <a:r>
              <a:rPr lang="en-US" dirty="0"/>
              <a:t>. They will apply the knowledge they gained during the 21</a:t>
            </a:r>
            <a:r>
              <a:rPr lang="en-US" baseline="30000" dirty="0"/>
              <a:t>st</a:t>
            </a:r>
            <a:r>
              <a:rPr lang="en-US" dirty="0"/>
              <a:t> Century Skills Symposium and from the </a:t>
            </a:r>
            <a:r>
              <a:rPr lang="en-US" dirty="0" smtClean="0"/>
              <a:t>WKCE and MAP test </a:t>
            </a:r>
            <a:r>
              <a:rPr lang="en-US" dirty="0"/>
              <a:t>analysis workshop to collaboratively design and implement a fall science PBL project and a spring Social Studies PBL project. </a:t>
            </a:r>
          </a:p>
          <a:p>
            <a:endParaRPr lang="en-US" dirty="0"/>
          </a:p>
        </p:txBody>
      </p:sp>
      <p:sp>
        <p:nvSpPr>
          <p:cNvPr id="2" name="Title 1"/>
          <p:cNvSpPr>
            <a:spLocks noGrp="1"/>
          </p:cNvSpPr>
          <p:nvPr>
            <p:ph type="title"/>
          </p:nvPr>
        </p:nvSpPr>
        <p:spPr/>
        <p:txBody>
          <a:bodyPr/>
          <a:lstStyle/>
          <a:p>
            <a:r>
              <a:rPr lang="en-US" dirty="0" smtClean="0"/>
              <a:t>Objectives Goal 2</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Objective 2.b </a:t>
            </a:r>
            <a:r>
              <a:rPr lang="en-US" dirty="0" smtClean="0"/>
              <a:t>The Collaborative Teaching Team</a:t>
            </a:r>
            <a:r>
              <a:rPr lang="en-US" b="1" dirty="0" smtClean="0"/>
              <a:t> </a:t>
            </a:r>
            <a:r>
              <a:rPr lang="en-US" dirty="0" smtClean="0"/>
              <a:t>designs a minimum of </a:t>
            </a:r>
            <a:r>
              <a:rPr lang="en-US" dirty="0" smtClean="0"/>
              <a:t>3</a:t>
            </a:r>
            <a:r>
              <a:rPr lang="en-US" dirty="0" smtClean="0"/>
              <a:t> </a:t>
            </a:r>
            <a:r>
              <a:rPr lang="en-US" dirty="0" smtClean="0"/>
              <a:t>rubrics based on targeted 21</a:t>
            </a:r>
            <a:r>
              <a:rPr lang="en-US" baseline="30000" dirty="0" smtClean="0"/>
              <a:t>st</a:t>
            </a:r>
            <a:r>
              <a:rPr lang="en-US" dirty="0" smtClean="0"/>
              <a:t> Century Skills (collaboration, inquiry, critical thinking, problem solving, information, communication, technology skills) so that as students advance through their grade they will improve proficiency in these targeted 21</a:t>
            </a:r>
            <a:r>
              <a:rPr lang="en-US" baseline="30000" dirty="0" smtClean="0"/>
              <a:t>st</a:t>
            </a:r>
            <a:r>
              <a:rPr lang="en-US" dirty="0" smtClean="0"/>
              <a:t> Century Skills.</a:t>
            </a:r>
          </a:p>
          <a:p>
            <a:endParaRPr lang="en-US" dirty="0"/>
          </a:p>
        </p:txBody>
      </p:sp>
      <p:sp>
        <p:nvSpPr>
          <p:cNvPr id="2" name="Title 1"/>
          <p:cNvSpPr>
            <a:spLocks noGrp="1"/>
          </p:cNvSpPr>
          <p:nvPr>
            <p:ph type="title"/>
          </p:nvPr>
        </p:nvSpPr>
        <p:spPr/>
        <p:txBody>
          <a:bodyPr/>
          <a:lstStyle/>
          <a:p>
            <a:r>
              <a:rPr lang="en-US" dirty="0" smtClean="0"/>
              <a:t>Objectives Goal 2 cont.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Install 12 Fiber optic cable and 100 </a:t>
            </a:r>
            <a:r>
              <a:rPr lang="en-US" dirty="0" err="1"/>
              <a:t>mb</a:t>
            </a:r>
            <a:r>
              <a:rPr lang="en-US" dirty="0"/>
              <a:t> switches at Washington Elementary School in order to have reliable and robust access to the interactive web resources that will be used by students and staff to increase students’ academic achievement.</a:t>
            </a:r>
          </a:p>
        </p:txBody>
      </p:sp>
      <p:sp>
        <p:nvSpPr>
          <p:cNvPr id="2" name="Title 1"/>
          <p:cNvSpPr>
            <a:spLocks noGrp="1"/>
          </p:cNvSpPr>
          <p:nvPr>
            <p:ph type="title"/>
          </p:nvPr>
        </p:nvSpPr>
        <p:spPr/>
        <p:txBody>
          <a:bodyPr/>
          <a:lstStyle/>
          <a:p>
            <a:r>
              <a:rPr lang="en-US" dirty="0" smtClean="0"/>
              <a:t>Goal 3</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Install connectivity linkages in August 2009.</a:t>
            </a:r>
          </a:p>
        </p:txBody>
      </p:sp>
      <p:sp>
        <p:nvSpPr>
          <p:cNvPr id="2" name="Title 1"/>
          <p:cNvSpPr>
            <a:spLocks noGrp="1"/>
          </p:cNvSpPr>
          <p:nvPr>
            <p:ph type="title"/>
          </p:nvPr>
        </p:nvSpPr>
        <p:spPr/>
        <p:txBody>
          <a:bodyPr/>
          <a:lstStyle/>
          <a:p>
            <a:r>
              <a:rPr lang="en-US" dirty="0" smtClean="0"/>
              <a:t>Objective Goal 3</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61</TotalTime>
  <Words>530</Words>
  <Application>Microsoft Office PowerPoint</Application>
  <PresentationFormat>On-screen Show (4:3)</PresentationFormat>
  <Paragraphs>32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ToTLE Janesville</vt:lpstr>
      <vt:lpstr>Goal 1</vt:lpstr>
      <vt:lpstr>Objectives Goal 1</vt:lpstr>
      <vt:lpstr>Objectives Goal 1 cont.</vt:lpstr>
      <vt:lpstr>Goal 2</vt:lpstr>
      <vt:lpstr>Objectives Goal 2</vt:lpstr>
      <vt:lpstr>Objectives Goal 2 cont.</vt:lpstr>
      <vt:lpstr>Goal 3</vt:lpstr>
      <vt:lpstr>Objective Goal 3</vt:lpstr>
      <vt:lpstr>Monitoring and Evaluation</vt:lpstr>
      <vt:lpstr>Questions</vt:lpstr>
    </vt:vector>
  </TitlesOfParts>
  <Company>School District of Janesville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ToTLE Janesville</dc:title>
  <dc:creator>kboguszewski</dc:creator>
  <cp:lastModifiedBy>kboguszewski</cp:lastModifiedBy>
  <cp:revision>9</cp:revision>
  <dcterms:created xsi:type="dcterms:W3CDTF">2009-08-08T15:42:03Z</dcterms:created>
  <dcterms:modified xsi:type="dcterms:W3CDTF">2009-08-10T14:28:17Z</dcterms:modified>
</cp:coreProperties>
</file>